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B564-CA0C-4DE4-A686-0BDC02F56450}" type="datetimeFigureOut">
              <a:rPr lang="es-ES_tradnl" smtClean="0"/>
              <a:pPr/>
              <a:t>12/07/2009</a:t>
            </a:fld>
            <a:endParaRPr lang="es-ES_tradn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CF73-6A60-404F-B913-41D0782B333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B564-CA0C-4DE4-A686-0BDC02F56450}" type="datetimeFigureOut">
              <a:rPr lang="es-ES_tradnl" smtClean="0"/>
              <a:pPr/>
              <a:t>12/07/2009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CF73-6A60-404F-B913-41D0782B333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B564-CA0C-4DE4-A686-0BDC02F56450}" type="datetimeFigureOut">
              <a:rPr lang="es-ES_tradnl" smtClean="0"/>
              <a:pPr/>
              <a:t>12/07/2009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CF73-6A60-404F-B913-41D0782B333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B564-CA0C-4DE4-A686-0BDC02F56450}" type="datetimeFigureOut">
              <a:rPr lang="es-ES_tradnl" smtClean="0"/>
              <a:pPr/>
              <a:t>12/07/2009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CF73-6A60-404F-B913-41D0782B333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B564-CA0C-4DE4-A686-0BDC02F56450}" type="datetimeFigureOut">
              <a:rPr lang="es-ES_tradnl" smtClean="0"/>
              <a:pPr/>
              <a:t>12/07/2009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CF73-6A60-404F-B913-41D0782B333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B564-CA0C-4DE4-A686-0BDC02F56450}" type="datetimeFigureOut">
              <a:rPr lang="es-ES_tradnl" smtClean="0"/>
              <a:pPr/>
              <a:t>12/07/2009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CF73-6A60-404F-B913-41D0782B333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B564-CA0C-4DE4-A686-0BDC02F56450}" type="datetimeFigureOut">
              <a:rPr lang="es-ES_tradnl" smtClean="0"/>
              <a:pPr/>
              <a:t>12/07/2009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CF73-6A60-404F-B913-41D0782B333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B564-CA0C-4DE4-A686-0BDC02F56450}" type="datetimeFigureOut">
              <a:rPr lang="es-ES_tradnl" smtClean="0"/>
              <a:pPr/>
              <a:t>12/07/2009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CF73-6A60-404F-B913-41D0782B333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B564-CA0C-4DE4-A686-0BDC02F56450}" type="datetimeFigureOut">
              <a:rPr lang="es-ES_tradnl" smtClean="0"/>
              <a:pPr/>
              <a:t>12/07/2009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CF73-6A60-404F-B913-41D0782B333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B564-CA0C-4DE4-A686-0BDC02F56450}" type="datetimeFigureOut">
              <a:rPr lang="es-ES_tradnl" smtClean="0"/>
              <a:pPr/>
              <a:t>12/07/2009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CF73-6A60-404F-B913-41D0782B3337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AB564-CA0C-4DE4-A686-0BDC02F56450}" type="datetimeFigureOut">
              <a:rPr lang="es-ES_tradnl" smtClean="0"/>
              <a:pPr/>
              <a:t>12/07/2009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DB0CF73-6A60-404F-B913-41D0782B3337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CAB564-CA0C-4DE4-A686-0BDC02F56450}" type="datetimeFigureOut">
              <a:rPr lang="es-ES_tradnl" smtClean="0"/>
              <a:pPr/>
              <a:t>12/07/2009</a:t>
            </a:fld>
            <a:endParaRPr lang="es-ES_tradn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B0CF73-6A60-404F-B913-41D0782B3337}" type="slidenum">
              <a:rPr lang="es-ES_tradnl" smtClean="0"/>
              <a:pPr/>
              <a:t>‹Nº›</a:t>
            </a:fld>
            <a:endParaRPr lang="es-ES_tradnl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schools/gcsebitesize/science/add_aqa/atomic/atomstrucrev1.shtml##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bbc.co.uk/schools/gcsebitesize/science/add_aqa/atomic/atomstrucrev1.shtml##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schools/gcsebitesize/science/add_aqa/atomic/atomstrucrev1.shtml##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Documento_de_Microsoft_Office_Word1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schools/gcsebitesize/science/add_aqa/atomic/atomstrucrev2.shtml##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schools/gcsebitesize/science/add_aqa/atomic/atomstrucrev3.shtml##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ATOMIC  STRUCTURE</a:t>
            </a:r>
            <a:endParaRPr lang="es-ES_tradn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THE PERIODIC TABLE</a:t>
            </a:r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7166"/>
            <a:ext cx="2743200" cy="1319236"/>
          </a:xfrm>
        </p:spPr>
        <p:txBody>
          <a:bodyPr/>
          <a:lstStyle/>
          <a:p>
            <a:r>
              <a:rPr lang="en-GB" sz="2000" b="1" dirty="0" smtClean="0"/>
              <a:t>Electronic structure and the periodic table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285720" y="1285860"/>
            <a:ext cx="4143404" cy="542926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Aft>
                <a:spcPts val="375"/>
              </a:spcAft>
            </a:pPr>
            <a:r>
              <a:rPr lang="en-GB" sz="1050" dirty="0" smtClean="0">
                <a:solidFill>
                  <a:srgbClr val="333333"/>
                </a:solidFill>
                <a:ea typeface="Times New Roman"/>
                <a:cs typeface="Arial"/>
              </a:rPr>
              <a:t>As you have seen, there is a link between an atom's electronic structure and its position in the periodic table. You can work out an atom's electronic structure from its place in the periodic table.</a:t>
            </a:r>
            <a:endParaRPr lang="es-ES_tradnl" sz="1050" dirty="0" smtClean="0"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en-GB" sz="1050" dirty="0" smtClean="0"/>
              <a:t>Periodic table related to electronic structure</a:t>
            </a:r>
            <a:endParaRPr lang="es-ES_tradnl" sz="1050" dirty="0" smtClean="0"/>
          </a:p>
          <a:p>
            <a:pPr>
              <a:lnSpc>
                <a:spcPct val="150000"/>
              </a:lnSpc>
            </a:pPr>
            <a:r>
              <a:rPr lang="en-GB" sz="1050" dirty="0" smtClean="0"/>
              <a:t>The diagram shows a section of the periodic table, with the elements arranged as usual in the order of their atomic number, from 2 to 20. The red numbers below each chemical symbol show its electronic structure.</a:t>
            </a:r>
            <a:endParaRPr lang="es-ES_tradnl" sz="1050" dirty="0" smtClean="0"/>
          </a:p>
          <a:p>
            <a:pPr>
              <a:lnSpc>
                <a:spcPct val="150000"/>
              </a:lnSpc>
            </a:pPr>
            <a:r>
              <a:rPr lang="en-GB" sz="1050" dirty="0" smtClean="0"/>
              <a:t>Moving across each period, you can see that the number of occupied energy levels is the same as the period number.</a:t>
            </a:r>
            <a:endParaRPr lang="es-ES_tradnl" sz="1050" dirty="0" smtClean="0"/>
          </a:p>
          <a:p>
            <a:pPr>
              <a:lnSpc>
                <a:spcPct val="150000"/>
              </a:lnSpc>
            </a:pPr>
            <a:r>
              <a:rPr lang="en-GB" sz="1050" dirty="0" smtClean="0"/>
              <a:t>As you go across each period from left to right, an energy level gradually becomes filled with electrons. The highest occupied energy level contains just one electron on the left-hand side of the table. It is filled by the time you get to the right-hand side.</a:t>
            </a:r>
            <a:endParaRPr lang="es-ES_tradnl" sz="1050" dirty="0" smtClean="0"/>
          </a:p>
          <a:p>
            <a:pPr>
              <a:lnSpc>
                <a:spcPct val="150000"/>
              </a:lnSpc>
            </a:pPr>
            <a:r>
              <a:rPr lang="en-GB" sz="1050" dirty="0" smtClean="0"/>
              <a:t>Moving </a:t>
            </a:r>
            <a:r>
              <a:rPr lang="en-GB" sz="1050" b="1" dirty="0" smtClean="0"/>
              <a:t>down each group</a:t>
            </a:r>
            <a:r>
              <a:rPr lang="en-GB" sz="1050" dirty="0" smtClean="0"/>
              <a:t>, you can see that the number of electrons in the highest occupied energy level is the same as the group number. </a:t>
            </a:r>
            <a:endParaRPr lang="es-ES_tradnl" sz="1050" dirty="0" smtClean="0"/>
          </a:p>
          <a:p>
            <a:pPr>
              <a:lnSpc>
                <a:spcPct val="150000"/>
              </a:lnSpc>
            </a:pPr>
            <a:r>
              <a:rPr lang="en-GB" sz="1050" dirty="0" smtClean="0"/>
              <a:t>Each element in a group therefore has the same number of electrons in its highest occupied energy level. Group 0 is a partial exception to this rule. Although it comes after Group 7, it is not called Group 8 - and it contains helium, which has only two electrons in its outer shell.</a:t>
            </a:r>
            <a:endParaRPr lang="es-ES_tradnl" sz="1050" dirty="0" smtClean="0"/>
          </a:p>
          <a:p>
            <a:pPr>
              <a:lnSpc>
                <a:spcPct val="150000"/>
              </a:lnSpc>
            </a:pPr>
            <a:r>
              <a:rPr lang="en-GB" sz="1100" dirty="0" smtClean="0"/>
              <a:t> </a:t>
            </a:r>
            <a:endParaRPr lang="es-ES_tradnl" sz="1100" dirty="0" smtClean="0"/>
          </a:p>
          <a:p>
            <a:endParaRPr lang="es-ES_tradnl" sz="1000" dirty="0"/>
          </a:p>
        </p:txBody>
      </p:sp>
      <p:pic>
        <p:nvPicPr>
          <p:cNvPr id="26626" name="Picture 2" descr="8 groups and four periods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357430"/>
            <a:ext cx="4572032" cy="240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The periodic table</a:t>
            </a:r>
            <a:r>
              <a:rPr lang="es-ES_tradnl" sz="3200" dirty="0" smtClean="0"/>
              <a:t/>
            </a:r>
            <a:br>
              <a:rPr lang="es-ES_tradnl" sz="3200" dirty="0" smtClean="0"/>
            </a:br>
            <a:endParaRPr lang="es-ES_tradn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2400" dirty="0" smtClean="0"/>
              <a:t>There are more than 100 different elements. The periodic table is a chart showing all the elements arranged in a particular way. The vertical columns in the periodic table are called groups. Each group contains elements that have similar properties.</a:t>
            </a:r>
            <a:endParaRPr lang="es-ES_tradnl" sz="2400" dirty="0" smtClean="0"/>
          </a:p>
          <a:p>
            <a:endParaRPr lang="es-ES_tradnl" sz="2400" dirty="0" smtClean="0"/>
          </a:p>
          <a:p>
            <a:r>
              <a:rPr lang="en-GB" sz="2400" dirty="0" smtClean="0"/>
              <a:t>The modern periodic table</a:t>
            </a:r>
            <a:endParaRPr lang="es-ES_tradnl" sz="2400" dirty="0" smtClean="0"/>
          </a:p>
          <a:p>
            <a:r>
              <a:rPr lang="en-GB" sz="2400" dirty="0" smtClean="0"/>
              <a:t>The periodic table has </a:t>
            </a:r>
            <a:r>
              <a:rPr lang="en-GB" sz="2400" b="1" dirty="0" smtClean="0"/>
              <a:t>eight main groups</a:t>
            </a:r>
            <a:r>
              <a:rPr lang="en-GB" sz="2400" dirty="0" smtClean="0"/>
              <a:t>. For example, group 1 contains very reactive metals such as sodium - </a:t>
            </a:r>
            <a:r>
              <a:rPr lang="en-GB" sz="2400" b="1" dirty="0" smtClean="0"/>
              <a:t>Na</a:t>
            </a:r>
            <a:r>
              <a:rPr lang="en-GB" sz="2400" dirty="0" smtClean="0"/>
              <a:t> - while group 7 contains very reactive non-metals such as chlorine - </a:t>
            </a:r>
            <a:r>
              <a:rPr lang="en-GB" sz="2400" b="1" dirty="0" smtClean="0"/>
              <a:t>Cl</a:t>
            </a:r>
            <a:r>
              <a:rPr lang="en-GB" sz="2400" dirty="0" smtClean="0"/>
              <a:t>.</a:t>
            </a:r>
            <a:endParaRPr lang="es-ES_tradnl" sz="2400" dirty="0" smtClean="0"/>
          </a:p>
          <a:p>
            <a:r>
              <a:rPr lang="en-GB" sz="2400" dirty="0" smtClean="0"/>
              <a:t>Note that you will never find a compound in the periodic table, because these consist of two or more different elements joined together by chemical bonds</a:t>
            </a:r>
            <a:r>
              <a:rPr lang="en-GB" dirty="0" smtClean="0"/>
              <a:t>. </a:t>
            </a: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n-GB" dirty="0" smtClean="0"/>
              <a:t> </a:t>
            </a:r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38_modern_periodic_tab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57364"/>
            <a:ext cx="571504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1428728" y="1500174"/>
            <a:ext cx="56436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 </a:t>
            </a:r>
            <a:r>
              <a:rPr lang="en-GB" sz="1400" b="1" dirty="0"/>
              <a:t>I      II                                                      </a:t>
            </a:r>
            <a:r>
              <a:rPr lang="en-GB" sz="1400" b="1" dirty="0" smtClean="0"/>
              <a:t>                    III   </a:t>
            </a:r>
            <a:r>
              <a:rPr lang="en-GB" sz="1400" b="1" dirty="0"/>
              <a:t>IV  </a:t>
            </a:r>
            <a:r>
              <a:rPr lang="en-GB" sz="1400" b="1" dirty="0" smtClean="0"/>
              <a:t> </a:t>
            </a:r>
            <a:r>
              <a:rPr lang="en-GB" sz="1400" b="1" dirty="0"/>
              <a:t>V  </a:t>
            </a:r>
            <a:r>
              <a:rPr lang="en-GB" sz="1400" b="1" dirty="0" smtClean="0"/>
              <a:t>VI  VII VIII</a:t>
            </a:r>
            <a:endParaRPr lang="es-ES_tradnl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73261" y="928688"/>
            <a:ext cx="4597477" cy="539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Atomic structure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389120"/>
          </a:xfrm>
        </p:spPr>
        <p:txBody>
          <a:bodyPr>
            <a:normAutofit/>
          </a:bodyPr>
          <a:lstStyle/>
          <a:p>
            <a:r>
              <a:rPr lang="en-GB" sz="2000" b="1" dirty="0" smtClean="0"/>
              <a:t>Atoms consist of </a:t>
            </a:r>
            <a:r>
              <a:rPr lang="en-GB" sz="2000" i="1" dirty="0" smtClean="0">
                <a:hlinkClick r:id="rId2"/>
              </a:rPr>
              <a:t>electrons</a:t>
            </a:r>
            <a:r>
              <a:rPr lang="en-GB" sz="2000" b="1" dirty="0" smtClean="0"/>
              <a:t> surrounding a </a:t>
            </a:r>
            <a:r>
              <a:rPr lang="en-GB" sz="2000" i="1" dirty="0" smtClean="0">
                <a:hlinkClick r:id="rId2"/>
              </a:rPr>
              <a:t>nucleus</a:t>
            </a:r>
            <a:r>
              <a:rPr lang="en-GB" sz="2000" b="1" dirty="0" smtClean="0"/>
              <a:t> that contains </a:t>
            </a:r>
            <a:r>
              <a:rPr lang="en-GB" sz="2000" i="1" dirty="0" smtClean="0">
                <a:hlinkClick r:id="rId2"/>
              </a:rPr>
              <a:t>protons</a:t>
            </a:r>
            <a:r>
              <a:rPr lang="en-GB" sz="2000" b="1" dirty="0" smtClean="0"/>
              <a:t> and </a:t>
            </a:r>
            <a:r>
              <a:rPr lang="en-GB" sz="2000" i="1" dirty="0" smtClean="0">
                <a:hlinkClick r:id="rId2"/>
              </a:rPr>
              <a:t>neutrons</a:t>
            </a:r>
            <a:r>
              <a:rPr lang="en-GB" sz="2000" b="1" dirty="0" smtClean="0"/>
              <a:t>. </a:t>
            </a:r>
            <a:endParaRPr lang="es-ES_tradnl" sz="2000" dirty="0" smtClean="0"/>
          </a:p>
          <a:p>
            <a:r>
              <a:rPr lang="en-GB" sz="2000" b="1" dirty="0" smtClean="0"/>
              <a:t>Neutrons are neutral, but protons and electrons are electrically charged. Protons have a relative charge of +1, while electrons have a relative charge of -1. </a:t>
            </a:r>
            <a:endParaRPr lang="es-ES_tradnl" sz="2000" dirty="0" smtClean="0"/>
          </a:p>
          <a:p>
            <a:r>
              <a:rPr lang="en-GB" sz="2000" b="1" dirty="0" smtClean="0"/>
              <a:t>The number of protons in an atom is called its atomic number. In the periodic table atoms are arranged in atomic number order. </a:t>
            </a:r>
            <a:endParaRPr lang="es-ES_tradnl" sz="2000" dirty="0" smtClean="0"/>
          </a:p>
          <a:p>
            <a:r>
              <a:rPr lang="en-GB" sz="2000" b="1" dirty="0" smtClean="0"/>
              <a:t>Electrons are arranged in energy levels or shells, and different energy levels can hold different numbers of electrons. The electronic structure of an atom is a description of how the electrons are arranged, which can be shown in a diagram or by numbers. There is a link between the position of an element in the periodic table and its electronic structure.</a:t>
            </a:r>
            <a:endParaRPr lang="es-ES_tradnl" sz="2000" dirty="0" smtClean="0"/>
          </a:p>
          <a:p>
            <a:endParaRPr lang="es-ES_trad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The structure of an atom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000" dirty="0" smtClean="0"/>
              <a:t>Although the word 'atom' comes from the Greek for </a:t>
            </a:r>
            <a:r>
              <a:rPr lang="en-GB" sz="2000" i="1" dirty="0" smtClean="0"/>
              <a:t>indivisible</a:t>
            </a:r>
            <a:r>
              <a:rPr lang="en-GB" sz="2000" dirty="0" smtClean="0"/>
              <a:t>, we now know that atoms are not the smallest particles of matter. Atoms are made from smaller </a:t>
            </a:r>
            <a:r>
              <a:rPr lang="en-GB" sz="2000" b="1" dirty="0" smtClean="0"/>
              <a:t>subatomic particles</a:t>
            </a:r>
            <a:r>
              <a:rPr lang="en-GB" sz="2000" dirty="0" smtClean="0"/>
              <a:t>. </a:t>
            </a:r>
            <a:endParaRPr lang="es-ES_tradnl" sz="2000" dirty="0" smtClean="0"/>
          </a:p>
          <a:p>
            <a:endParaRPr lang="en-GB" sz="2000" b="1" dirty="0" smtClean="0"/>
          </a:p>
          <a:p>
            <a:endParaRPr lang="en-GB" sz="2000" b="1" dirty="0" smtClean="0"/>
          </a:p>
          <a:p>
            <a:endParaRPr lang="en-GB" sz="2000" b="1" dirty="0" smtClean="0"/>
          </a:p>
          <a:p>
            <a:endParaRPr lang="en-GB" sz="2000" b="1" dirty="0" smtClean="0"/>
          </a:p>
          <a:p>
            <a:endParaRPr lang="en-GB" sz="2000" b="1" dirty="0" smtClean="0"/>
          </a:p>
          <a:p>
            <a:r>
              <a:rPr lang="en-GB" sz="2000" b="1" dirty="0" smtClean="0"/>
              <a:t>Structure of an atom</a:t>
            </a:r>
          </a:p>
          <a:p>
            <a:r>
              <a:rPr lang="en-GB" sz="2000" dirty="0" smtClean="0"/>
              <a:t>At the centre of an atom is a </a:t>
            </a:r>
            <a:r>
              <a:rPr lang="en-GB" sz="2000" i="1" dirty="0" smtClean="0">
                <a:hlinkClick r:id="rId2"/>
              </a:rPr>
              <a:t>nucleus</a:t>
            </a:r>
            <a:r>
              <a:rPr lang="en-GB" sz="2000" dirty="0" smtClean="0"/>
              <a:t> containing </a:t>
            </a:r>
            <a:r>
              <a:rPr lang="en-GB" sz="2000" i="1" dirty="0" smtClean="0">
                <a:hlinkClick r:id="rId2"/>
              </a:rPr>
              <a:t>protons</a:t>
            </a:r>
            <a:r>
              <a:rPr lang="en-GB" sz="2000" dirty="0" smtClean="0"/>
              <a:t> and </a:t>
            </a:r>
            <a:r>
              <a:rPr lang="en-GB" sz="2000" i="1" dirty="0" smtClean="0">
                <a:hlinkClick r:id="rId2"/>
              </a:rPr>
              <a:t>neutrons</a:t>
            </a:r>
            <a:r>
              <a:rPr lang="en-GB" sz="2000" dirty="0" smtClean="0"/>
              <a:t>. </a:t>
            </a:r>
            <a:r>
              <a:rPr lang="en-GB" sz="2000" i="1" dirty="0" smtClean="0">
                <a:hlinkClick r:id="rId2"/>
              </a:rPr>
              <a:t>Electrons</a:t>
            </a:r>
            <a:r>
              <a:rPr lang="en-GB" sz="2000" dirty="0" smtClean="0"/>
              <a:t> are arranged around the nucleus in energy levels or shells. </a:t>
            </a:r>
            <a:endParaRPr lang="es-ES_tradnl" sz="2000" dirty="0" smtClean="0"/>
          </a:p>
          <a:p>
            <a:r>
              <a:rPr lang="en-GB" sz="2000" dirty="0" smtClean="0"/>
              <a:t>Both protons and electrons have an electrical charge. Both have the same size of electrical charge, but the proton is positive and the electron negative. The neutron is neutral.</a:t>
            </a:r>
            <a:endParaRPr lang="es-ES_tradnl" sz="2000" dirty="0" smtClean="0"/>
          </a:p>
          <a:p>
            <a:endParaRPr lang="es-ES_tradnl" sz="2000" dirty="0" smtClean="0"/>
          </a:p>
          <a:p>
            <a:endParaRPr lang="en-GB" sz="2000" b="1" dirty="0" smtClean="0"/>
          </a:p>
          <a:p>
            <a:endParaRPr lang="es-ES_tradnl" sz="2000" dirty="0" smtClean="0"/>
          </a:p>
          <a:p>
            <a:pPr>
              <a:buNone/>
            </a:pPr>
            <a:endParaRPr lang="es-ES_tradnl" dirty="0"/>
          </a:p>
        </p:txBody>
      </p:sp>
      <p:pic>
        <p:nvPicPr>
          <p:cNvPr id="6" name="5 Imagen" descr="19_1_atoms__isotope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2857496"/>
            <a:ext cx="2428892" cy="1647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The electrical charge of particles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2000" dirty="0" smtClean="0"/>
          </a:p>
          <a:p>
            <a:r>
              <a:rPr lang="en-GB" sz="2000" dirty="0" smtClean="0"/>
              <a:t>The total number of electrons in an atom is always the same as the number of protons in the nucleus. This means atoms have no overall electrical charge.</a:t>
            </a:r>
            <a:endParaRPr lang="es-ES_tradnl" sz="2000" dirty="0" smtClean="0"/>
          </a:p>
          <a:p>
            <a:r>
              <a:rPr lang="en-GB" sz="2000" dirty="0" smtClean="0"/>
              <a:t>The number of protons in an atom is called its </a:t>
            </a:r>
            <a:r>
              <a:rPr lang="en-GB" sz="2000" i="1" dirty="0" smtClean="0">
                <a:hlinkClick r:id="rId3"/>
              </a:rPr>
              <a:t>atomic number</a:t>
            </a:r>
            <a:r>
              <a:rPr lang="en-GB" sz="2000" dirty="0" smtClean="0"/>
              <a:t> - also called the proton number. Atoms are arranged in the periodic table in order of increasing atomic number. </a:t>
            </a:r>
            <a:endParaRPr lang="es-ES_tradnl" sz="2000" dirty="0" smtClean="0"/>
          </a:p>
          <a:p>
            <a:endParaRPr lang="es-ES_tradnl" sz="2000" dirty="0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1500166" y="4071942"/>
          <a:ext cx="5562600" cy="1481137"/>
        </p:xfrm>
        <a:graphic>
          <a:graphicData uri="http://schemas.openxmlformats.org/presentationml/2006/ole">
            <p:oleObj spid="_x0000_s9220" name="Documento" r:id="rId4" imgW="5562415" imgH="148073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Energy levels and shells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389120"/>
          </a:xfrm>
        </p:spPr>
        <p:txBody>
          <a:bodyPr>
            <a:normAutofit/>
          </a:bodyPr>
          <a:lstStyle/>
          <a:p>
            <a:r>
              <a:rPr lang="en-GB" sz="2000" i="1" dirty="0" smtClean="0">
                <a:hlinkClick r:id="rId2"/>
              </a:rPr>
              <a:t>Electrons</a:t>
            </a:r>
            <a:r>
              <a:rPr lang="en-GB" sz="2000" dirty="0" smtClean="0"/>
              <a:t> are arranged in different shells around the </a:t>
            </a:r>
            <a:r>
              <a:rPr lang="en-GB" sz="2000" i="1" dirty="0" smtClean="0">
                <a:hlinkClick r:id="rId2"/>
              </a:rPr>
              <a:t>nucleus</a:t>
            </a:r>
            <a:r>
              <a:rPr lang="en-GB" sz="2000" dirty="0" smtClean="0"/>
              <a:t>. The innermost shell - or lowest energy level - is filled first. </a:t>
            </a:r>
            <a:endParaRPr lang="es-ES_tradnl" sz="2000" dirty="0" smtClean="0"/>
          </a:p>
          <a:p>
            <a:r>
              <a:rPr lang="en-GB" sz="2000" dirty="0" smtClean="0"/>
              <a:t>The innermost shell can hold a maximum of two electrons, the second shell a maximum of eight, and so on. The table gives the maximum capacity of the first four shells </a:t>
            </a:r>
            <a:endParaRPr lang="es-ES_tradnl" sz="2000" dirty="0" smtClean="0"/>
          </a:p>
          <a:p>
            <a:r>
              <a:rPr lang="en-GB" sz="2000" dirty="0" smtClean="0"/>
              <a:t>A lithium atom, for example, has three electrons. Two are in the first energy level, and one in the second.</a:t>
            </a:r>
            <a:endParaRPr lang="es-ES_tradnl" sz="2000" dirty="0" smtClean="0"/>
          </a:p>
          <a:p>
            <a:r>
              <a:rPr lang="en-GB" sz="2000" dirty="0" smtClean="0"/>
              <a:t>A carbon atom has six electrons. Two are in the first energy level, and four in the second energy level.</a:t>
            </a:r>
            <a:endParaRPr lang="es-ES_tradnl" sz="2000" dirty="0" smtClean="0"/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71538" y="135729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Arrangement of electrons in a lithium atom</a:t>
            </a:r>
            <a:endParaRPr lang="es-ES_tradnl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Arrangement of electrons in a carbon atom</a:t>
            </a:r>
            <a:endParaRPr lang="es-ES_tradnl" dirty="0" smtClean="0"/>
          </a:p>
          <a:p>
            <a:r>
              <a:rPr lang="en-GB" dirty="0" smtClean="0"/>
              <a:t> </a:t>
            </a:r>
            <a:endParaRPr lang="es-ES_tradnl" dirty="0" smtClean="0"/>
          </a:p>
        </p:txBody>
      </p:sp>
      <p:pic>
        <p:nvPicPr>
          <p:cNvPr id="3" name="2 Imagen" descr="gcsechem_88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1785926"/>
            <a:ext cx="2152650" cy="2152650"/>
          </a:xfrm>
          <a:prstGeom prst="rect">
            <a:avLst/>
          </a:prstGeom>
        </p:spPr>
      </p:pic>
      <p:pic>
        <p:nvPicPr>
          <p:cNvPr id="4" name="3 Imagen" descr="gcsechem_88_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4286256"/>
            <a:ext cx="2152650" cy="2152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Electronic structure 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The electronic structure of an atom is a description of how the </a:t>
            </a:r>
            <a:r>
              <a:rPr lang="en-GB" sz="2000" i="1" dirty="0" smtClean="0">
                <a:hlinkClick r:id="rId2"/>
              </a:rPr>
              <a:t>electrons</a:t>
            </a:r>
            <a:r>
              <a:rPr lang="en-GB" sz="2000" dirty="0" smtClean="0"/>
              <a:t> are arranged. </a:t>
            </a:r>
            <a:endParaRPr lang="es-ES_tradnl" sz="2000" dirty="0" smtClean="0"/>
          </a:p>
          <a:p>
            <a:r>
              <a:rPr lang="en-GB" sz="2000" dirty="0" smtClean="0"/>
              <a:t>The first 20 elements in the periodic table run from hydrogen to calcium. Their electronic structures can be shown either as diagrams or numbers. </a:t>
            </a:r>
            <a:endParaRPr lang="es-ES_tradnl" sz="2000" dirty="0" smtClean="0"/>
          </a:p>
          <a:p>
            <a:r>
              <a:rPr lang="en-GB" sz="2000" dirty="0" smtClean="0"/>
              <a:t>Take lithium, for example. The drawing shows each energy level as a circle around the nucleus, with each electron represented by a dot. </a:t>
            </a:r>
            <a:endParaRPr lang="es-ES_tradnl" sz="2000" dirty="0" smtClean="0"/>
          </a:p>
          <a:p>
            <a:r>
              <a:rPr lang="en-GB" sz="2000" dirty="0" smtClean="0"/>
              <a:t>Sometimes you will be asked to use a cross rather than a dot. The numerical method is to write the chemical symbol (</a:t>
            </a:r>
            <a:r>
              <a:rPr lang="en-GB" sz="2000" b="1" dirty="0" smtClean="0"/>
              <a:t>Li </a:t>
            </a:r>
            <a:r>
              <a:rPr lang="en-GB" sz="2000" dirty="0" smtClean="0"/>
              <a:t>) followed by the number of electrons in each energy level, innermost first, </a:t>
            </a:r>
            <a:r>
              <a:rPr lang="en-GB" sz="2000" b="1" dirty="0" smtClean="0"/>
              <a:t>Li 2,1</a:t>
            </a:r>
            <a:r>
              <a:rPr lang="en-GB" sz="2000" dirty="0" smtClean="0"/>
              <a:t>. </a:t>
            </a:r>
            <a:endParaRPr lang="es-ES_tradnl" sz="2000" dirty="0" smtClean="0"/>
          </a:p>
          <a:p>
            <a:endParaRPr lang="es-ES_trad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357298"/>
            <a:ext cx="5563710" cy="244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85720" y="4214818"/>
            <a:ext cx="83582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The number of electrons in the highest occupied energy level of each atom is the same as the element's group number.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en-GB" sz="2800" b="1" dirty="0" smtClean="0"/>
              <a:t>Electronic structures of elements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_tradnl" sz="2800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71012" y="1143000"/>
            <a:ext cx="42019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947</Words>
  <Application>Microsoft Office PowerPoint</Application>
  <PresentationFormat>Presentación en pantalla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5" baseType="lpstr">
      <vt:lpstr>Flujo</vt:lpstr>
      <vt:lpstr>Documento</vt:lpstr>
      <vt:lpstr>ATOMIC  STRUCTURE</vt:lpstr>
      <vt:lpstr>Atomic structure </vt:lpstr>
      <vt:lpstr>The structure of an atom </vt:lpstr>
      <vt:lpstr>The electrical charge of particles </vt:lpstr>
      <vt:lpstr>Energy levels and shells </vt:lpstr>
      <vt:lpstr>Diapositiva 6</vt:lpstr>
      <vt:lpstr>Electronic structure </vt:lpstr>
      <vt:lpstr>Diapositiva 8</vt:lpstr>
      <vt:lpstr>Electronic structures of elements </vt:lpstr>
      <vt:lpstr>Electronic structure and the periodic table </vt:lpstr>
      <vt:lpstr>The periodic table </vt:lpstr>
      <vt:lpstr>Diapositiva 12</vt:lpstr>
      <vt:lpstr>Diapositiva 13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ATOMIC  STRUCTURE</dc:title>
  <dc:creator>Consuelo</dc:creator>
  <cp:lastModifiedBy>Consuelo</cp:lastModifiedBy>
  <cp:revision>22</cp:revision>
  <dcterms:created xsi:type="dcterms:W3CDTF">2009-07-12T13:51:00Z</dcterms:created>
  <dcterms:modified xsi:type="dcterms:W3CDTF">2009-07-12T17:25:30Z</dcterms:modified>
</cp:coreProperties>
</file>